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7"/>
  </p:notesMasterIdLst>
  <p:sldIdLst>
    <p:sldId id="264" r:id="rId2"/>
    <p:sldId id="270" r:id="rId3"/>
    <p:sldId id="260" r:id="rId4"/>
    <p:sldId id="299" r:id="rId5"/>
    <p:sldId id="300" r:id="rId6"/>
    <p:sldId id="301" r:id="rId7"/>
    <p:sldId id="302" r:id="rId8"/>
    <p:sldId id="303" r:id="rId9"/>
    <p:sldId id="305" r:id="rId10"/>
    <p:sldId id="307" r:id="rId11"/>
    <p:sldId id="309" r:id="rId12"/>
    <p:sldId id="311" r:id="rId13"/>
    <p:sldId id="313" r:id="rId14"/>
    <p:sldId id="298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431"/>
    <a:srgbClr val="222E3E"/>
    <a:srgbClr val="E2E2E2"/>
    <a:srgbClr val="F29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/>
    <p:restoredTop sz="94633"/>
  </p:normalViewPr>
  <p:slideViewPr>
    <p:cSldViewPr snapToGrid="0" snapToObjects="1">
      <p:cViewPr>
        <p:scale>
          <a:sx n="122" d="100"/>
          <a:sy n="122" d="100"/>
        </p:scale>
        <p:origin x="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7E34E-713D-EE42-80AE-47C5665ED7FC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B08B-4B7A-FC4D-BC58-767DA7E0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95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20F04-B586-5542-895E-66902317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762000"/>
            <a:ext cx="9572678" cy="5527288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7000" b="1" spc="-100" dirty="0">
                <a:solidFill>
                  <a:srgbClr val="222E3E"/>
                </a:solidFill>
                <a:latin typeface="PT Sans" panose="020B0503020203020204" pitchFamily="34" charset="77"/>
                <a:cs typeface="Arial Nova" panose="020F0502020204030204" pitchFamily="34" charset="0"/>
              </a:rPr>
            </a:br>
            <a:br>
              <a:rPr lang="en-US" sz="7000" b="1" spc="-100" dirty="0">
                <a:solidFill>
                  <a:srgbClr val="222E3E"/>
                </a:solidFill>
                <a:latin typeface="PT Sans" panose="020B0503020203020204" pitchFamily="34" charset="77"/>
                <a:cs typeface="Arial Nova" panose="020F0502020204030204" pitchFamily="34" charset="0"/>
              </a:rPr>
            </a:br>
            <a:br>
              <a:rPr lang="en-US" sz="7000" b="1" spc="-100" dirty="0">
                <a:solidFill>
                  <a:srgbClr val="222E3E"/>
                </a:solidFill>
                <a:latin typeface="PT Sans" panose="020B0503020203020204" pitchFamily="34" charset="77"/>
                <a:cs typeface="Arial Nova" panose="020F0502020204030204" pitchFamily="34" charset="0"/>
              </a:rPr>
            </a:br>
            <a:r>
              <a:rPr lang="en-US" sz="7000" b="1" spc="-100" dirty="0">
                <a:solidFill>
                  <a:srgbClr val="222E3E"/>
                </a:solidFill>
                <a:latin typeface="PT Sans" panose="020B0503020203020204" pitchFamily="34" charset="77"/>
                <a:cs typeface="Arial Nova" panose="020F0502020204030204" pitchFamily="34" charset="0"/>
              </a:rPr>
              <a:t>Grocery and </a:t>
            </a:r>
            <a:br>
              <a:rPr lang="en-US" sz="7000" b="1" spc="-100" dirty="0">
                <a:solidFill>
                  <a:srgbClr val="222E3E"/>
                </a:solidFill>
                <a:latin typeface="PT Sans" panose="020B0503020203020204" pitchFamily="34" charset="77"/>
                <a:cs typeface="Arial Nova" panose="020F0502020204030204" pitchFamily="34" charset="0"/>
              </a:rPr>
            </a:br>
            <a:r>
              <a:rPr lang="en-US" sz="7000" b="1" spc="-100" dirty="0">
                <a:solidFill>
                  <a:srgbClr val="222E3E"/>
                </a:solidFill>
                <a:latin typeface="PT Sans" panose="020B0503020203020204" pitchFamily="34" charset="77"/>
                <a:cs typeface="Arial Nova" panose="020F0502020204030204" pitchFamily="34" charset="0"/>
              </a:rPr>
              <a:t>Gourmet Food Products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18B07-C4D3-F14A-841B-4F6ED557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28" y="2080891"/>
            <a:ext cx="5023945" cy="1895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756EF0-9FD0-6B4C-9596-64F332DCBA4D}"/>
              </a:ext>
            </a:extLst>
          </p:cNvPr>
          <p:cNvSpPr txBox="1"/>
          <p:nvPr/>
        </p:nvSpPr>
        <p:spPr>
          <a:xfrm>
            <a:off x="11776988" y="2571750"/>
            <a:ext cx="430887" cy="342547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rgbClr val="F298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PRESENTED BY J PATTY</a:t>
            </a:r>
          </a:p>
        </p:txBody>
      </p:sp>
    </p:spTree>
    <p:extLst>
      <p:ext uri="{BB962C8B-B14F-4D97-AF65-F5344CB8AC3E}">
        <p14:creationId xmlns:p14="http://schemas.microsoft.com/office/powerpoint/2010/main" val="117403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E17FD5-72F6-F74D-9F6E-66C6EA96D18B}"/>
              </a:ext>
            </a:extLst>
          </p:cNvPr>
          <p:cNvSpPr txBox="1">
            <a:spLocks/>
          </p:cNvSpPr>
          <p:nvPr/>
        </p:nvSpPr>
        <p:spPr>
          <a:xfrm>
            <a:off x="4361606" y="1683143"/>
            <a:ext cx="6627377" cy="349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>
                <a:latin typeface="PT Sans" panose="020B0503020203020204" pitchFamily="34" charset="77"/>
              </a:rPr>
              <a:t>Tableau Dashboard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873C1-90FA-7048-8838-573AAC13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59" y="1683144"/>
            <a:ext cx="2920453" cy="3491712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TOPIC MODELING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32FE07-3984-8741-9236-E119933BB919}"/>
              </a:ext>
            </a:extLst>
          </p:cNvPr>
          <p:cNvSpPr/>
          <p:nvPr/>
        </p:nvSpPr>
        <p:spPr>
          <a:xfrm>
            <a:off x="567832" y="3235864"/>
            <a:ext cx="22649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  <a:t>NON-NEGATIVE</a:t>
            </a:r>
            <a:b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</a:br>
            <a: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  <a:t>MATRIX FACTORIZATION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F54D1D-0BC7-3344-BD8A-A85875A4F025}"/>
              </a:ext>
            </a:extLst>
          </p:cNvPr>
          <p:cNvSpPr txBox="1">
            <a:spLocks/>
          </p:cNvSpPr>
          <p:nvPr/>
        </p:nvSpPr>
        <p:spPr>
          <a:xfrm>
            <a:off x="4208489" y="188434"/>
            <a:ext cx="6949831" cy="50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-100" dirty="0">
                <a:solidFill>
                  <a:srgbClr val="222E3E"/>
                </a:solidFill>
                <a:latin typeface="Chalkduster" panose="03050602040202020205" pitchFamily="66" charset="77"/>
              </a:rPr>
              <a:t>TOPIC 2 :</a:t>
            </a:r>
          </a:p>
          <a:p>
            <a:endParaRPr lang="en-US" sz="2000" b="1" spc="-100" dirty="0">
              <a:solidFill>
                <a:schemeClr val="bg1"/>
              </a:solidFill>
              <a:latin typeface="PT Sans" panose="020B0503020203020204" pitchFamily="34" charset="77"/>
            </a:endParaRPr>
          </a:p>
          <a:p>
            <a:r>
              <a:rPr lang="en-US" sz="2000" b="1" spc="-100" dirty="0">
                <a:solidFill>
                  <a:schemeClr val="bg1"/>
                </a:solidFill>
                <a:latin typeface="PT Sans" panose="020B0503020203020204" pitchFamily="34" charset="77"/>
              </a:rPr>
              <a:t>Arrived,  Service,  Fast,  Works, and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22A34C-951F-C443-839A-087F27831B19}"/>
              </a:ext>
            </a:extLst>
          </p:cNvPr>
          <p:cNvSpPr/>
          <p:nvPr/>
        </p:nvSpPr>
        <p:spPr>
          <a:xfrm>
            <a:off x="5817014" y="2002786"/>
            <a:ext cx="2695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100" dirty="0">
                <a:solidFill>
                  <a:srgbClr val="222E3E"/>
                </a:solidFill>
                <a:highlight>
                  <a:srgbClr val="E2E2E2"/>
                </a:highlight>
                <a:latin typeface="PT Sans" panose="020B0503020203020204" pitchFamily="34" charset="77"/>
              </a:rPr>
              <a:t> “ SHIPPING ” </a:t>
            </a:r>
            <a:r>
              <a:rPr lang="en-US" sz="3600" spc="-100" dirty="0">
                <a:solidFill>
                  <a:srgbClr val="E2E2E2"/>
                </a:solidFill>
                <a:highlight>
                  <a:srgbClr val="E2E2E2"/>
                </a:highlight>
                <a:latin typeface="PT Sans" panose="020B0503020203020204" pitchFamily="34" charset="77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3D8B00-08EE-2940-BDD5-115A6CA1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66" y="3630189"/>
            <a:ext cx="5243534" cy="24228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996906-0799-8F45-AABD-C7FEAF078D12}"/>
              </a:ext>
            </a:extLst>
          </p:cNvPr>
          <p:cNvSpPr/>
          <p:nvPr/>
        </p:nvSpPr>
        <p:spPr>
          <a:xfrm>
            <a:off x="4282062" y="3005031"/>
            <a:ext cx="4873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</a:rPr>
              <a:t>Arrived,  Service,  Fast,  Works, and Time</a:t>
            </a:r>
          </a:p>
        </p:txBody>
      </p:sp>
    </p:spTree>
    <p:extLst>
      <p:ext uri="{BB962C8B-B14F-4D97-AF65-F5344CB8AC3E}">
        <p14:creationId xmlns:p14="http://schemas.microsoft.com/office/powerpoint/2010/main" val="2577933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E17FD5-72F6-F74D-9F6E-66C6EA96D18B}"/>
              </a:ext>
            </a:extLst>
          </p:cNvPr>
          <p:cNvSpPr txBox="1">
            <a:spLocks/>
          </p:cNvSpPr>
          <p:nvPr/>
        </p:nvSpPr>
        <p:spPr>
          <a:xfrm>
            <a:off x="4361606" y="1683143"/>
            <a:ext cx="6627377" cy="349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>
                <a:latin typeface="PT Sans" panose="020B0503020203020204" pitchFamily="34" charset="77"/>
              </a:rPr>
              <a:t>Tableau Dashboard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873C1-90FA-7048-8838-573AAC13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59" y="1683144"/>
            <a:ext cx="2920453" cy="3491712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TOPIC MODELING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32FE07-3984-8741-9236-E119933BB919}"/>
              </a:ext>
            </a:extLst>
          </p:cNvPr>
          <p:cNvSpPr/>
          <p:nvPr/>
        </p:nvSpPr>
        <p:spPr>
          <a:xfrm>
            <a:off x="567832" y="3235864"/>
            <a:ext cx="22649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  <a:t>NON-NEGATIVE</a:t>
            </a:r>
            <a:b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</a:br>
            <a: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  <a:t>MATRIX FACTORIZATION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F54D1D-0BC7-3344-BD8A-A85875A4F025}"/>
              </a:ext>
            </a:extLst>
          </p:cNvPr>
          <p:cNvSpPr txBox="1">
            <a:spLocks/>
          </p:cNvSpPr>
          <p:nvPr/>
        </p:nvSpPr>
        <p:spPr>
          <a:xfrm>
            <a:off x="4208489" y="188434"/>
            <a:ext cx="6949831" cy="50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-100" dirty="0">
                <a:solidFill>
                  <a:srgbClr val="222E3E"/>
                </a:solidFill>
                <a:latin typeface="Chalkduster" panose="03050602040202020205" pitchFamily="66" charset="77"/>
              </a:rPr>
              <a:t>TOPIC 3 :</a:t>
            </a:r>
          </a:p>
          <a:p>
            <a:endParaRPr lang="en-US" sz="2000" b="1" spc="-100" dirty="0">
              <a:solidFill>
                <a:schemeClr val="bg1"/>
              </a:solidFill>
              <a:latin typeface="PT Sans" panose="020B0503020203020204" pitchFamily="34" charset="77"/>
            </a:endParaRPr>
          </a:p>
          <a:p>
            <a:r>
              <a:rPr lang="en-US" sz="2000" b="1" spc="-100" dirty="0">
                <a:solidFill>
                  <a:schemeClr val="bg1"/>
                </a:solidFill>
                <a:latin typeface="PT Sans" panose="020B0503020203020204" pitchFamily="34" charset="77"/>
              </a:rPr>
              <a:t>Amazon,  Order,  Product,  and Stuff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22A34C-951F-C443-839A-087F27831B19}"/>
              </a:ext>
            </a:extLst>
          </p:cNvPr>
          <p:cNvSpPr/>
          <p:nvPr/>
        </p:nvSpPr>
        <p:spPr>
          <a:xfrm>
            <a:off x="5817014" y="2002786"/>
            <a:ext cx="206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100" dirty="0">
                <a:solidFill>
                  <a:srgbClr val="222E3E"/>
                </a:solidFill>
                <a:highlight>
                  <a:srgbClr val="E2E2E2"/>
                </a:highlight>
                <a:latin typeface="PT Sans" panose="020B0503020203020204" pitchFamily="34" charset="77"/>
              </a:rPr>
              <a:t> “STORE ” </a:t>
            </a:r>
            <a:r>
              <a:rPr lang="en-US" sz="3600" spc="-100" dirty="0">
                <a:solidFill>
                  <a:srgbClr val="E2E2E2"/>
                </a:solidFill>
                <a:highlight>
                  <a:srgbClr val="E2E2E2"/>
                </a:highlight>
                <a:latin typeface="PT Sans" panose="020B0503020203020204" pitchFamily="34" charset="77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520BE1-3F14-5E4B-8BE7-B8432577D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04" y="2735717"/>
            <a:ext cx="3071831" cy="32944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637D73-900E-7F4D-B36A-5BFAA08CCF65}"/>
              </a:ext>
            </a:extLst>
          </p:cNvPr>
          <p:cNvSpPr/>
          <p:nvPr/>
        </p:nvSpPr>
        <p:spPr>
          <a:xfrm>
            <a:off x="4282062" y="3005031"/>
            <a:ext cx="4286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</a:rPr>
              <a:t>Amazon,  Order,  Shop and Product</a:t>
            </a:r>
          </a:p>
        </p:txBody>
      </p:sp>
    </p:spTree>
    <p:extLst>
      <p:ext uri="{BB962C8B-B14F-4D97-AF65-F5344CB8AC3E}">
        <p14:creationId xmlns:p14="http://schemas.microsoft.com/office/powerpoint/2010/main" val="88530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E17FD5-72F6-F74D-9F6E-66C6EA96D18B}"/>
              </a:ext>
            </a:extLst>
          </p:cNvPr>
          <p:cNvSpPr txBox="1">
            <a:spLocks/>
          </p:cNvSpPr>
          <p:nvPr/>
        </p:nvSpPr>
        <p:spPr>
          <a:xfrm>
            <a:off x="4361606" y="1683143"/>
            <a:ext cx="6627377" cy="349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>
                <a:latin typeface="PT Sans" panose="020B0503020203020204" pitchFamily="34" charset="77"/>
              </a:rPr>
              <a:t>Tableau Dashboard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873C1-90FA-7048-8838-573AAC13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59" y="1683144"/>
            <a:ext cx="2920453" cy="3491712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TOPIC MODELING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32FE07-3984-8741-9236-E119933BB919}"/>
              </a:ext>
            </a:extLst>
          </p:cNvPr>
          <p:cNvSpPr/>
          <p:nvPr/>
        </p:nvSpPr>
        <p:spPr>
          <a:xfrm>
            <a:off x="567832" y="3235864"/>
            <a:ext cx="22649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  <a:t>NON-NEGATIVE</a:t>
            </a:r>
            <a:b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</a:br>
            <a: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  <a:t>MATRIX FACTORIZATION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22A34C-951F-C443-839A-087F27831B19}"/>
              </a:ext>
            </a:extLst>
          </p:cNvPr>
          <p:cNvSpPr/>
          <p:nvPr/>
        </p:nvSpPr>
        <p:spPr>
          <a:xfrm>
            <a:off x="5817014" y="2002786"/>
            <a:ext cx="1597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100" dirty="0">
                <a:solidFill>
                  <a:srgbClr val="222E3E"/>
                </a:solidFill>
                <a:highlight>
                  <a:srgbClr val="E2E2E2"/>
                </a:highlight>
                <a:latin typeface="PT Sans" panose="020B0503020203020204" pitchFamily="34" charset="77"/>
              </a:rPr>
              <a:t> “ TEA ” </a:t>
            </a:r>
            <a:r>
              <a:rPr lang="en-US" sz="3600" spc="-100" dirty="0">
                <a:solidFill>
                  <a:srgbClr val="E2E2E2"/>
                </a:solidFill>
                <a:highlight>
                  <a:srgbClr val="E2E2E2"/>
                </a:highlight>
                <a:latin typeface="PT Sans" panose="020B0503020203020204" pitchFamily="34" charset="77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2FA8CE-B214-F646-81A5-33184A5D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193" y="3529539"/>
            <a:ext cx="2718604" cy="27295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17108F4-2EF5-374A-A205-590DBDE1434F}"/>
              </a:ext>
            </a:extLst>
          </p:cNvPr>
          <p:cNvSpPr txBox="1">
            <a:spLocks/>
          </p:cNvSpPr>
          <p:nvPr/>
        </p:nvSpPr>
        <p:spPr>
          <a:xfrm>
            <a:off x="4208489" y="188434"/>
            <a:ext cx="6949831" cy="50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-100" dirty="0">
                <a:solidFill>
                  <a:srgbClr val="222E3E"/>
                </a:solidFill>
                <a:latin typeface="Chalkduster" panose="03050602040202020205" pitchFamily="66" charset="77"/>
              </a:rPr>
              <a:t>TOPIC 4 :</a:t>
            </a:r>
          </a:p>
          <a:p>
            <a:endParaRPr lang="en-US" sz="2000" b="1" spc="-100" dirty="0">
              <a:solidFill>
                <a:schemeClr val="bg1"/>
              </a:solidFill>
              <a:latin typeface="PT Sans" panose="020B0503020203020204" pitchFamily="34" charset="77"/>
            </a:endParaRPr>
          </a:p>
          <a:p>
            <a:r>
              <a:rPr lang="en-US" sz="2000" b="1" spc="-100" dirty="0">
                <a:solidFill>
                  <a:schemeClr val="bg1"/>
                </a:solidFill>
                <a:latin typeface="PT Sans" panose="020B0503020203020204" pitchFamily="34" charset="77"/>
              </a:rPr>
              <a:t>Leaves,  Sugar,  Black ,  Steep,  and Samples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E6A601-CBB3-9341-A1B0-DD7365A7D24D}"/>
              </a:ext>
            </a:extLst>
          </p:cNvPr>
          <p:cNvSpPr/>
          <p:nvPr/>
        </p:nvSpPr>
        <p:spPr>
          <a:xfrm>
            <a:off x="4282062" y="3005031"/>
            <a:ext cx="4482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</a:rPr>
              <a:t>Leaves, Black ,  Steep,  and Aromatic</a:t>
            </a:r>
          </a:p>
        </p:txBody>
      </p:sp>
    </p:spTree>
    <p:extLst>
      <p:ext uri="{BB962C8B-B14F-4D97-AF65-F5344CB8AC3E}">
        <p14:creationId xmlns:p14="http://schemas.microsoft.com/office/powerpoint/2010/main" val="254694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E17FD5-72F6-F74D-9F6E-66C6EA96D18B}"/>
              </a:ext>
            </a:extLst>
          </p:cNvPr>
          <p:cNvSpPr txBox="1">
            <a:spLocks/>
          </p:cNvSpPr>
          <p:nvPr/>
        </p:nvSpPr>
        <p:spPr>
          <a:xfrm>
            <a:off x="4361606" y="1683143"/>
            <a:ext cx="6627377" cy="349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>
                <a:latin typeface="PT Sans" panose="020B0503020203020204" pitchFamily="34" charset="77"/>
              </a:rPr>
              <a:t>Tableau Dashboard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873C1-90FA-7048-8838-573AAC13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59" y="1683144"/>
            <a:ext cx="2920453" cy="3491712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TOPIC MODELING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32FE07-3984-8741-9236-E119933BB919}"/>
              </a:ext>
            </a:extLst>
          </p:cNvPr>
          <p:cNvSpPr/>
          <p:nvPr/>
        </p:nvSpPr>
        <p:spPr>
          <a:xfrm>
            <a:off x="567832" y="3235864"/>
            <a:ext cx="22649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  <a:t>NON-NEGATIVE</a:t>
            </a:r>
            <a:b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</a:br>
            <a: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  <a:t>MATRIX FACTORIZATION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22A34C-951F-C443-839A-087F27831B19}"/>
              </a:ext>
            </a:extLst>
          </p:cNvPr>
          <p:cNvSpPr/>
          <p:nvPr/>
        </p:nvSpPr>
        <p:spPr>
          <a:xfrm>
            <a:off x="5817014" y="2002786"/>
            <a:ext cx="2336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100" dirty="0">
                <a:solidFill>
                  <a:srgbClr val="222E3E"/>
                </a:solidFill>
                <a:highlight>
                  <a:srgbClr val="E2E2E2"/>
                </a:highlight>
                <a:latin typeface="PT Sans" panose="020B0503020203020204" pitchFamily="34" charset="77"/>
              </a:rPr>
              <a:t> “ COFFEE ” </a:t>
            </a:r>
            <a:r>
              <a:rPr lang="en-US" sz="3600" spc="-100" dirty="0">
                <a:solidFill>
                  <a:srgbClr val="E2E2E2"/>
                </a:solidFill>
                <a:highlight>
                  <a:srgbClr val="E2E2E2"/>
                </a:highlight>
                <a:latin typeface="PT Sans" panose="020B0503020203020204" pitchFamily="34" charset="77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17108F4-2EF5-374A-A205-590DBDE1434F}"/>
              </a:ext>
            </a:extLst>
          </p:cNvPr>
          <p:cNvSpPr txBox="1">
            <a:spLocks/>
          </p:cNvSpPr>
          <p:nvPr/>
        </p:nvSpPr>
        <p:spPr>
          <a:xfrm>
            <a:off x="4208489" y="188434"/>
            <a:ext cx="6949831" cy="50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-100" dirty="0">
                <a:solidFill>
                  <a:srgbClr val="222E3E"/>
                </a:solidFill>
                <a:latin typeface="Chalkduster" panose="03050602040202020205" pitchFamily="66" charset="77"/>
              </a:rPr>
              <a:t>TOPIC 5 :</a:t>
            </a:r>
          </a:p>
          <a:p>
            <a:endParaRPr lang="en-US" sz="2000" b="1" spc="-100" dirty="0">
              <a:solidFill>
                <a:schemeClr val="bg1"/>
              </a:solidFill>
              <a:latin typeface="PT Sans" panose="020B0503020203020204" pitchFamily="34" charset="77"/>
            </a:endParaRPr>
          </a:p>
          <a:p>
            <a:r>
              <a:rPr lang="en-US" sz="2000" b="1" spc="-100" dirty="0">
                <a:solidFill>
                  <a:schemeClr val="bg1"/>
                </a:solidFill>
                <a:latin typeface="PT Sans" panose="020B0503020203020204" pitchFamily="34" charset="77"/>
              </a:rPr>
              <a:t>Cup,  Keurig,  and Morning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153715-A769-8244-840E-F1CB5A508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78" y="431799"/>
            <a:ext cx="3149600" cy="299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2B9A81-D46E-3E4F-9F1D-D07946F27A6E}"/>
              </a:ext>
            </a:extLst>
          </p:cNvPr>
          <p:cNvSpPr/>
          <p:nvPr/>
        </p:nvSpPr>
        <p:spPr>
          <a:xfrm>
            <a:off x="4282062" y="3629867"/>
            <a:ext cx="475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</a:rPr>
              <a:t>Adj </a:t>
            </a:r>
            <a:r>
              <a:rPr lang="en-US" sz="20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  <a:sym typeface="Wingdings" pitchFamily="2" charset="2"/>
              </a:rPr>
              <a:t> Smooth,  Bold,  Strong,  Roast,  and Decaf</a:t>
            </a:r>
            <a:endParaRPr lang="en-US" sz="2000" b="1" spc="-100" dirty="0">
              <a:solidFill>
                <a:schemeClr val="tx1">
                  <a:lumMod val="65000"/>
                  <a:lumOff val="35000"/>
                </a:schemeClr>
              </a:solidFill>
              <a:latin typeface="PT Sans" panose="020B0503020203020204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3E421A-832B-2C4C-8CCD-68ED19FDE60B}"/>
              </a:ext>
            </a:extLst>
          </p:cNvPr>
          <p:cNvSpPr/>
          <p:nvPr/>
        </p:nvSpPr>
        <p:spPr>
          <a:xfrm>
            <a:off x="4282062" y="3005031"/>
            <a:ext cx="3290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</a:rPr>
              <a:t>Cup,  Keurig,  and Morning</a:t>
            </a:r>
          </a:p>
        </p:txBody>
      </p:sp>
    </p:spTree>
    <p:extLst>
      <p:ext uri="{BB962C8B-B14F-4D97-AF65-F5344CB8AC3E}">
        <p14:creationId xmlns:p14="http://schemas.microsoft.com/office/powerpoint/2010/main" val="3435143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EDBA180-F7F5-43E0-B455-5FC16E25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CA42AC7-0102-4C6B-A360-D98DDCD5D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8874233" cy="5334001"/>
          </a:xfrm>
          <a:custGeom>
            <a:avLst/>
            <a:gdLst>
              <a:gd name="connsiteX0" fmla="*/ 0 w 8874233"/>
              <a:gd name="connsiteY0" fmla="*/ 0 h 5334001"/>
              <a:gd name="connsiteX1" fmla="*/ 1126566 w 8874233"/>
              <a:gd name="connsiteY1" fmla="*/ 0 h 5334001"/>
              <a:gd name="connsiteX2" fmla="*/ 7534656 w 8874233"/>
              <a:gd name="connsiteY2" fmla="*/ 0 h 5334001"/>
              <a:gd name="connsiteX3" fmla="*/ 8874233 w 8874233"/>
              <a:gd name="connsiteY3" fmla="*/ 0 h 5334001"/>
              <a:gd name="connsiteX4" fmla="*/ 7858591 w 8874233"/>
              <a:gd name="connsiteY4" fmla="*/ 5334001 h 5334001"/>
              <a:gd name="connsiteX5" fmla="*/ 7534656 w 8874233"/>
              <a:gd name="connsiteY5" fmla="*/ 5334001 h 5334001"/>
              <a:gd name="connsiteX6" fmla="*/ 590 w 8874233"/>
              <a:gd name="connsiteY6" fmla="*/ 5334001 h 5334001"/>
              <a:gd name="connsiteX7" fmla="*/ 0 w 8874233"/>
              <a:gd name="connsiteY7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74233" h="5334001">
                <a:moveTo>
                  <a:pt x="0" y="0"/>
                </a:moveTo>
                <a:lnTo>
                  <a:pt x="1126566" y="0"/>
                </a:lnTo>
                <a:lnTo>
                  <a:pt x="7534656" y="0"/>
                </a:lnTo>
                <a:lnTo>
                  <a:pt x="8874233" y="0"/>
                </a:lnTo>
                <a:lnTo>
                  <a:pt x="7858591" y="5334001"/>
                </a:lnTo>
                <a:lnTo>
                  <a:pt x="7534656" y="5334001"/>
                </a:lnTo>
                <a:lnTo>
                  <a:pt x="590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D543-1503-4630-AAE6-E315D68A5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2D178-6FAD-424B-B58F-A3CF1C68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59" y="1683144"/>
            <a:ext cx="3888555" cy="3491712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FURTHERMORE…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F256B4-2044-E14C-98B8-2336C7A9D508}"/>
              </a:ext>
            </a:extLst>
          </p:cNvPr>
          <p:cNvSpPr/>
          <p:nvPr/>
        </p:nvSpPr>
        <p:spPr>
          <a:xfrm>
            <a:off x="694461" y="2961626"/>
            <a:ext cx="189386" cy="17810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6A8DA-A8A4-CF46-9B5B-60FEF889810A}"/>
              </a:ext>
            </a:extLst>
          </p:cNvPr>
          <p:cNvSpPr/>
          <p:nvPr/>
        </p:nvSpPr>
        <p:spPr>
          <a:xfrm>
            <a:off x="1030991" y="2721114"/>
            <a:ext cx="609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Expand analysis to all 5 million Amazon Grocery and Gourmet reviews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F6087A-9713-1E42-BE6A-34BBBAD82A1D}"/>
              </a:ext>
            </a:extLst>
          </p:cNvPr>
          <p:cNvSpPr/>
          <p:nvPr/>
        </p:nvSpPr>
        <p:spPr>
          <a:xfrm>
            <a:off x="1030991" y="3729557"/>
            <a:ext cx="609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Explore LSA to see how adding negative values impacts the topic ranks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E6415-0A92-774D-B76F-A1DCBA5027A4}"/>
              </a:ext>
            </a:extLst>
          </p:cNvPr>
          <p:cNvSpPr/>
          <p:nvPr/>
        </p:nvSpPr>
        <p:spPr>
          <a:xfrm>
            <a:off x="694461" y="3913857"/>
            <a:ext cx="189386" cy="17810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445F80-16FD-8049-9E44-1E75314D3201}"/>
              </a:ext>
            </a:extLst>
          </p:cNvPr>
          <p:cNvSpPr/>
          <p:nvPr/>
        </p:nvSpPr>
        <p:spPr>
          <a:xfrm>
            <a:off x="698047" y="4951860"/>
            <a:ext cx="189386" cy="17810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1E58CF-DBCD-204C-94E1-C180B9293643}"/>
              </a:ext>
            </a:extLst>
          </p:cNvPr>
          <p:cNvSpPr/>
          <p:nvPr/>
        </p:nvSpPr>
        <p:spPr>
          <a:xfrm>
            <a:off x="1034577" y="4734608"/>
            <a:ext cx="609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GloVe</a:t>
            </a:r>
            <a:r>
              <a:rPr lang="en-US" sz="2000" dirty="0"/>
              <a:t> embedding to further explore context and predicting sentiment of product reviews</a:t>
            </a:r>
          </a:p>
        </p:txBody>
      </p:sp>
    </p:spTree>
    <p:extLst>
      <p:ext uri="{BB962C8B-B14F-4D97-AF65-F5344CB8AC3E}">
        <p14:creationId xmlns:p14="http://schemas.microsoft.com/office/powerpoint/2010/main" val="311115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00A496-8485-9F46-829C-8020485B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253" y="896265"/>
            <a:ext cx="4805489" cy="4047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spc="-100" dirty="0">
                <a:solidFill>
                  <a:schemeClr val="tx1"/>
                </a:solidFill>
                <a:latin typeface="PT Sans" panose="020B0503020203020204" pitchFamily="34" charset="77"/>
              </a:rPr>
              <a:t>Thank You!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BFE1FD8-B73C-6842-AD2A-75256C848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2938" y="3407410"/>
            <a:ext cx="6606121" cy="15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2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80888F-AEE3-E54C-8414-0184FF263F8A}"/>
              </a:ext>
            </a:extLst>
          </p:cNvPr>
          <p:cNvSpPr/>
          <p:nvPr/>
        </p:nvSpPr>
        <p:spPr>
          <a:xfrm>
            <a:off x="4748815" y="2743031"/>
            <a:ext cx="189386" cy="178107"/>
          </a:xfrm>
          <a:prstGeom prst="ellipse">
            <a:avLst/>
          </a:prstGeom>
          <a:ln>
            <a:solidFill>
              <a:srgbClr val="F1B4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0AFD8-A6F1-C745-AE80-C8311486BECB}"/>
              </a:ext>
            </a:extLst>
          </p:cNvPr>
          <p:cNvSpPr/>
          <p:nvPr/>
        </p:nvSpPr>
        <p:spPr>
          <a:xfrm>
            <a:off x="5085345" y="250251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i="1" dirty="0">
                <a:solidFill>
                  <a:srgbClr val="222E3E"/>
                </a:solidFill>
                <a:latin typeface="PT Sans" panose="020B0503020203020204" pitchFamily="34" charset="77"/>
              </a:rPr>
              <a:t>What food products and categories people are talking about?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FEF432-80E9-984F-AB66-9ECD4D684796}"/>
              </a:ext>
            </a:extLst>
          </p:cNvPr>
          <p:cNvSpPr/>
          <p:nvPr/>
        </p:nvSpPr>
        <p:spPr>
          <a:xfrm>
            <a:off x="5085345" y="378456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i="1" dirty="0">
                <a:solidFill>
                  <a:srgbClr val="222E3E"/>
                </a:solidFill>
              </a:rPr>
              <a:t>Are they talking negatively or positively about these products and categories?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93E440C-C869-BB49-8FBF-075F2EDDB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455" y="871538"/>
            <a:ext cx="4737730" cy="12953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500" b="1" spc="-100" dirty="0">
                <a:solidFill>
                  <a:srgbClr val="222E3E"/>
                </a:solidFill>
                <a:latin typeface="PT Sans" panose="020B0503020203020204" pitchFamily="34" charset="77"/>
                <a:cs typeface="Arial Nova" panose="020F0502020204030204" pitchFamily="34" charset="0"/>
              </a:rPr>
              <a:t>Model Goal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B8072-4FB3-934D-AE7E-E43260052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0" r="10301" b="2220"/>
          <a:stretch/>
        </p:blipFill>
        <p:spPr>
          <a:xfrm>
            <a:off x="1010655" y="2516807"/>
            <a:ext cx="3013948" cy="304248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5B0E3E7-6EA0-2548-A1DF-6644BB4076A1}"/>
              </a:ext>
            </a:extLst>
          </p:cNvPr>
          <p:cNvSpPr/>
          <p:nvPr/>
        </p:nvSpPr>
        <p:spPr>
          <a:xfrm>
            <a:off x="4748815" y="3968869"/>
            <a:ext cx="189386" cy="178107"/>
          </a:xfrm>
          <a:prstGeom prst="ellipse">
            <a:avLst/>
          </a:prstGeom>
          <a:ln>
            <a:solidFill>
              <a:srgbClr val="F1B4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ABFF5D-F269-6C49-90A1-1BA86E90D1B5}"/>
              </a:ext>
            </a:extLst>
          </p:cNvPr>
          <p:cNvSpPr/>
          <p:nvPr/>
        </p:nvSpPr>
        <p:spPr>
          <a:xfrm>
            <a:off x="4748815" y="5194707"/>
            <a:ext cx="189386" cy="178107"/>
          </a:xfrm>
          <a:prstGeom prst="ellipse">
            <a:avLst/>
          </a:prstGeom>
          <a:ln>
            <a:solidFill>
              <a:srgbClr val="F1B4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4A6D85-F285-9246-B2D1-0C1C61053154}"/>
              </a:ext>
            </a:extLst>
          </p:cNvPr>
          <p:cNvSpPr/>
          <p:nvPr/>
        </p:nvSpPr>
        <p:spPr>
          <a:xfrm>
            <a:off x="5085345" y="497745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i="1" dirty="0">
                <a:solidFill>
                  <a:srgbClr val="222E3E"/>
                </a:solidFill>
              </a:rPr>
              <a:t>What exactly are they saying?</a:t>
            </a:r>
          </a:p>
        </p:txBody>
      </p:sp>
    </p:spTree>
    <p:extLst>
      <p:ext uri="{BB962C8B-B14F-4D97-AF65-F5344CB8AC3E}">
        <p14:creationId xmlns:p14="http://schemas.microsoft.com/office/powerpoint/2010/main" val="315212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F1D7602-6D2D-46C2-A7B2-434F3678D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539253-EA7C-41D9-9930-0923683AA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810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96BFB-FBF4-014F-B1CA-707B6B64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64" y="1123837"/>
            <a:ext cx="3806477" cy="361157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DATA COLLECTION</a:t>
            </a:r>
            <a:b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</a:br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+ PREPROCESSING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480" y="2085681"/>
            <a:ext cx="0" cy="268663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38AC375-A4A0-0F4E-A15D-C17FD8FBBAB4}"/>
              </a:ext>
            </a:extLst>
          </p:cNvPr>
          <p:cNvSpPr txBox="1">
            <a:spLocks/>
          </p:cNvSpPr>
          <p:nvPr/>
        </p:nvSpPr>
        <p:spPr>
          <a:xfrm>
            <a:off x="4432000" y="1134297"/>
            <a:ext cx="3328000" cy="3643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TOPIC MODELING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8D253E-D19C-0C45-8835-97F812A70A49}"/>
              </a:ext>
            </a:extLst>
          </p:cNvPr>
          <p:cNvSpPr txBox="1">
            <a:spLocks/>
          </p:cNvSpPr>
          <p:nvPr/>
        </p:nvSpPr>
        <p:spPr>
          <a:xfrm>
            <a:off x="8227860" y="1123837"/>
            <a:ext cx="3627583" cy="3611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DEMONSTRATION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6CE77C-43EE-9347-8701-5EBE3E840102}"/>
              </a:ext>
            </a:extLst>
          </p:cNvPr>
          <p:cNvCxnSpPr>
            <a:cxnSpLocks/>
          </p:cNvCxnSpPr>
          <p:nvPr/>
        </p:nvCxnSpPr>
        <p:spPr>
          <a:xfrm>
            <a:off x="8013121" y="2081107"/>
            <a:ext cx="0" cy="2686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B31850B8-60BA-1548-B744-689FC7957582}"/>
              </a:ext>
            </a:extLst>
          </p:cNvPr>
          <p:cNvSpPr txBox="1">
            <a:spLocks/>
          </p:cNvSpPr>
          <p:nvPr/>
        </p:nvSpPr>
        <p:spPr>
          <a:xfrm>
            <a:off x="4622259" y="-13739"/>
            <a:ext cx="2947482" cy="948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1B431"/>
                </a:solidFill>
                <a:latin typeface="PT Sans" panose="020B0503020203020204" pitchFamily="34" charset="77"/>
              </a:rPr>
              <a:t>WORKFLOW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469CCF-E45D-2244-8C0D-B7A68710C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252"/>
          <a:stretch/>
        </p:blipFill>
        <p:spPr>
          <a:xfrm>
            <a:off x="9456255" y="3970254"/>
            <a:ext cx="955292" cy="9534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7D328B-300C-F740-AB19-27EF19526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8"/>
          <a:stretch/>
        </p:blipFill>
        <p:spPr>
          <a:xfrm>
            <a:off x="8634988" y="4923709"/>
            <a:ext cx="2533813" cy="686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11F167-6219-D040-8C20-943D7E3B996C}"/>
              </a:ext>
            </a:extLst>
          </p:cNvPr>
          <p:cNvSpPr txBox="1"/>
          <p:nvPr/>
        </p:nvSpPr>
        <p:spPr>
          <a:xfrm>
            <a:off x="597198" y="4891765"/>
            <a:ext cx="29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TF – IDF VECTORIZATION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6A915CA-78F1-1C4E-9C2B-7C285192EE53}"/>
              </a:ext>
            </a:extLst>
          </p:cNvPr>
          <p:cNvSpPr/>
          <p:nvPr/>
        </p:nvSpPr>
        <p:spPr>
          <a:xfrm>
            <a:off x="597198" y="4891765"/>
            <a:ext cx="2926080" cy="369332"/>
          </a:xfrm>
          <a:prstGeom prst="frame">
            <a:avLst/>
          </a:prstGeom>
          <a:solidFill>
            <a:srgbClr val="222E3E"/>
          </a:solidFill>
          <a:ln>
            <a:solidFill>
              <a:srgbClr val="222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A2088-0931-2644-9306-C0601DDA439B}"/>
              </a:ext>
            </a:extLst>
          </p:cNvPr>
          <p:cNvSpPr txBox="1"/>
          <p:nvPr/>
        </p:nvSpPr>
        <p:spPr>
          <a:xfrm>
            <a:off x="597198" y="5355687"/>
            <a:ext cx="29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CountVectorization</a:t>
            </a: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827D2E35-E7A3-3542-8C77-2593A43B1EB6}"/>
              </a:ext>
            </a:extLst>
          </p:cNvPr>
          <p:cNvSpPr/>
          <p:nvPr/>
        </p:nvSpPr>
        <p:spPr>
          <a:xfrm>
            <a:off x="853813" y="5355687"/>
            <a:ext cx="2422829" cy="369332"/>
          </a:xfrm>
          <a:prstGeom prst="frame">
            <a:avLst/>
          </a:prstGeom>
          <a:solidFill>
            <a:srgbClr val="222E3E"/>
          </a:solidFill>
          <a:ln>
            <a:solidFill>
              <a:srgbClr val="222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B0DFF78-2275-D241-88D4-5B7297C45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63" y="4233204"/>
            <a:ext cx="2542478" cy="50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6E1779D-5B99-E54B-A1CB-E94AA809E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62" y="4860508"/>
            <a:ext cx="1703402" cy="89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9D348F-99C2-974D-ABA1-A892EFE3AD7F}"/>
              </a:ext>
            </a:extLst>
          </p:cNvPr>
          <p:cNvSpPr txBox="1"/>
          <p:nvPr/>
        </p:nvSpPr>
        <p:spPr>
          <a:xfrm>
            <a:off x="4648746" y="4299641"/>
            <a:ext cx="29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NMF</a:t>
            </a: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662340CF-82AF-2745-AEA8-10668573F2D0}"/>
              </a:ext>
            </a:extLst>
          </p:cNvPr>
          <p:cNvSpPr/>
          <p:nvPr/>
        </p:nvSpPr>
        <p:spPr>
          <a:xfrm>
            <a:off x="4905361" y="4299641"/>
            <a:ext cx="2422829" cy="369332"/>
          </a:xfrm>
          <a:prstGeom prst="frame">
            <a:avLst/>
          </a:prstGeom>
          <a:solidFill>
            <a:srgbClr val="222E3E"/>
          </a:solidFill>
          <a:ln>
            <a:solidFill>
              <a:srgbClr val="222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9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C60173B-7877-614E-BC99-8A56B2A801DB}"/>
              </a:ext>
            </a:extLst>
          </p:cNvPr>
          <p:cNvSpPr txBox="1">
            <a:spLocks/>
          </p:cNvSpPr>
          <p:nvPr/>
        </p:nvSpPr>
        <p:spPr>
          <a:xfrm>
            <a:off x="8982805" y="1865740"/>
            <a:ext cx="2947482" cy="3126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7A8986-5681-A548-93A1-07DDDD3D1984}"/>
              </a:ext>
            </a:extLst>
          </p:cNvPr>
          <p:cNvSpPr txBox="1">
            <a:spLocks/>
          </p:cNvSpPr>
          <p:nvPr/>
        </p:nvSpPr>
        <p:spPr>
          <a:xfrm>
            <a:off x="1007818" y="784651"/>
            <a:ext cx="6394177" cy="3491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22E3E"/>
                </a:solidFill>
                <a:latin typeface="PT Sans" panose="020B0503020203020204" pitchFamily="34" charset="77"/>
              </a:rPr>
              <a:t>Tableau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65CAD-7B4A-ED49-B094-8C4F0C66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252"/>
          <a:stretch/>
        </p:blipFill>
        <p:spPr>
          <a:xfrm>
            <a:off x="9978900" y="2952271"/>
            <a:ext cx="955292" cy="953455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96ED5AC-257B-AD49-A6DF-831F2B675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8" t="4169" r="64698" b="79373"/>
          <a:stretch/>
        </p:blipFill>
        <p:spPr>
          <a:xfrm>
            <a:off x="997901" y="1361001"/>
            <a:ext cx="2245363" cy="112871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587ACEE-CC84-C441-BCDD-64105376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72" t="47084" r="16317" b="9312"/>
          <a:stretch/>
        </p:blipFill>
        <p:spPr>
          <a:xfrm>
            <a:off x="614363" y="2689842"/>
            <a:ext cx="7429851" cy="299038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A7E8EC-67F0-474D-A479-A5777769A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542" r="15582" b="75417"/>
          <a:stretch/>
        </p:blipFill>
        <p:spPr>
          <a:xfrm>
            <a:off x="4238975" y="1278228"/>
            <a:ext cx="3776663" cy="14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CCDB3-C24F-564F-A02B-85E6B540C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252"/>
          <a:stretch/>
        </p:blipFill>
        <p:spPr>
          <a:xfrm>
            <a:off x="9978900" y="2952271"/>
            <a:ext cx="955292" cy="95345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FAAB70-4513-704A-BC86-633AEDAEF711}"/>
              </a:ext>
            </a:extLst>
          </p:cNvPr>
          <p:cNvSpPr txBox="1">
            <a:spLocks/>
          </p:cNvSpPr>
          <p:nvPr/>
        </p:nvSpPr>
        <p:spPr>
          <a:xfrm>
            <a:off x="1007818" y="784651"/>
            <a:ext cx="6394177" cy="3491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22E3E"/>
                </a:solidFill>
                <a:latin typeface="PT Sans" panose="020B0503020203020204" pitchFamily="34" charset="77"/>
              </a:rPr>
              <a:t>Tableau Number of Amazon Reviews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BCC839D-15DF-1B49-AE6A-67F922CCA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33"/>
          <a:stretch/>
        </p:blipFill>
        <p:spPr>
          <a:xfrm>
            <a:off x="1007818" y="1657349"/>
            <a:ext cx="6881651" cy="415766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EF9FBB2-E92B-E94F-BA63-F14FCBB8DA26}"/>
              </a:ext>
            </a:extLst>
          </p:cNvPr>
          <p:cNvSpPr txBox="1">
            <a:spLocks/>
          </p:cNvSpPr>
          <p:nvPr/>
        </p:nvSpPr>
        <p:spPr>
          <a:xfrm>
            <a:off x="8982805" y="1865740"/>
            <a:ext cx="2947482" cy="3126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2684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AE7E1-AD03-A244-86D8-248BD6C28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252"/>
          <a:stretch/>
        </p:blipFill>
        <p:spPr>
          <a:xfrm>
            <a:off x="9978900" y="2952271"/>
            <a:ext cx="955292" cy="95345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FDB855-DD9A-014D-9CFC-5ACFF8EBA55B}"/>
              </a:ext>
            </a:extLst>
          </p:cNvPr>
          <p:cNvSpPr txBox="1">
            <a:spLocks/>
          </p:cNvSpPr>
          <p:nvPr/>
        </p:nvSpPr>
        <p:spPr>
          <a:xfrm>
            <a:off x="1007818" y="784651"/>
            <a:ext cx="6394177" cy="3491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22E3E"/>
                </a:solidFill>
                <a:latin typeface="PT Sans" panose="020B0503020203020204" pitchFamily="34" charset="77"/>
              </a:rPr>
              <a:t>Tableau Sentiment by the Numbers</a:t>
            </a:r>
          </a:p>
        </p:txBody>
      </p:sp>
      <p:pic>
        <p:nvPicPr>
          <p:cNvPr id="3" name="Picture 2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26EA870B-B7E5-3641-BAFD-99C6EAD1D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" t="899" r="25973" b="92493"/>
          <a:stretch/>
        </p:blipFill>
        <p:spPr>
          <a:xfrm>
            <a:off x="945558" y="1346269"/>
            <a:ext cx="7595310" cy="426441"/>
          </a:xfrm>
          <a:prstGeom prst="rect">
            <a:avLst/>
          </a:prstGeom>
        </p:spPr>
      </p:pic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DD5F1571-3C8D-DD45-AED2-56DE22B57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" t="10977" r="2431" b="5417"/>
          <a:stretch/>
        </p:blipFill>
        <p:spPr>
          <a:xfrm>
            <a:off x="1171624" y="2031205"/>
            <a:ext cx="6672308" cy="3804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AE2000-AD53-F241-9BB6-313B98C1F929}"/>
              </a:ext>
            </a:extLst>
          </p:cNvPr>
          <p:cNvSpPr txBox="1"/>
          <p:nvPr/>
        </p:nvSpPr>
        <p:spPr>
          <a:xfrm>
            <a:off x="1020852" y="2409705"/>
            <a:ext cx="307777" cy="7226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NEGATIVE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4D3487-4D29-C144-91E2-F4BA249FE26C}"/>
              </a:ext>
            </a:extLst>
          </p:cNvPr>
          <p:cNvSpPr txBox="1"/>
          <p:nvPr/>
        </p:nvSpPr>
        <p:spPr>
          <a:xfrm>
            <a:off x="1015945" y="4146059"/>
            <a:ext cx="307777" cy="7226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POSITIVE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FE385CC-0AE5-F941-9F2C-EAEBC6122BFF}"/>
              </a:ext>
            </a:extLst>
          </p:cNvPr>
          <p:cNvSpPr txBox="1">
            <a:spLocks/>
          </p:cNvSpPr>
          <p:nvPr/>
        </p:nvSpPr>
        <p:spPr>
          <a:xfrm>
            <a:off x="8982805" y="1865740"/>
            <a:ext cx="2947482" cy="3126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43038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4D5D7-9965-D64A-9647-E40B88D84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252"/>
          <a:stretch/>
        </p:blipFill>
        <p:spPr>
          <a:xfrm>
            <a:off x="9978900" y="2952271"/>
            <a:ext cx="955292" cy="95345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70EEA2-AD5B-624B-AFEE-BEE7D09DDFD8}"/>
              </a:ext>
            </a:extLst>
          </p:cNvPr>
          <p:cNvSpPr txBox="1">
            <a:spLocks/>
          </p:cNvSpPr>
          <p:nvPr/>
        </p:nvSpPr>
        <p:spPr>
          <a:xfrm>
            <a:off x="1007818" y="784651"/>
            <a:ext cx="6394177" cy="3491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22E3E"/>
                </a:solidFill>
                <a:latin typeface="PT Sans" panose="020B0503020203020204" pitchFamily="34" charset="77"/>
              </a:rPr>
              <a:t>Tableau Wordcount per Category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ED6F655-29D1-EF41-A283-77C06D0A6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" t="5208" r="2560" b="5625"/>
          <a:stretch/>
        </p:blipFill>
        <p:spPr>
          <a:xfrm>
            <a:off x="796985" y="1742001"/>
            <a:ext cx="7188318" cy="413599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FFCAC81-D3D0-DF41-8B7C-F1AC67A1C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" t="334" r="71832" b="94579"/>
          <a:stretch/>
        </p:blipFill>
        <p:spPr>
          <a:xfrm>
            <a:off x="964597" y="1361000"/>
            <a:ext cx="3028950" cy="34887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F217E36-6226-9A4E-A80A-5FC49DA5A227}"/>
              </a:ext>
            </a:extLst>
          </p:cNvPr>
          <p:cNvSpPr txBox="1">
            <a:spLocks/>
          </p:cNvSpPr>
          <p:nvPr/>
        </p:nvSpPr>
        <p:spPr>
          <a:xfrm>
            <a:off x="8982805" y="1865740"/>
            <a:ext cx="2947482" cy="3126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241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98C10-27B8-2A4F-A636-C4B50DAD4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252"/>
          <a:stretch/>
        </p:blipFill>
        <p:spPr>
          <a:xfrm>
            <a:off x="9978900" y="2952271"/>
            <a:ext cx="955292" cy="95345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B157D16-BEB8-644F-8E9A-53BFB66B0467}"/>
              </a:ext>
            </a:extLst>
          </p:cNvPr>
          <p:cNvSpPr txBox="1">
            <a:spLocks/>
          </p:cNvSpPr>
          <p:nvPr/>
        </p:nvSpPr>
        <p:spPr>
          <a:xfrm>
            <a:off x="1007818" y="784651"/>
            <a:ext cx="6717563" cy="3491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22E3E"/>
                </a:solidFill>
                <a:latin typeface="PT Sans" panose="020B0503020203020204" pitchFamily="34" charset="77"/>
              </a:rPr>
              <a:t>Tableau Number of Times an expression was in a review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194361E-3CBC-6B4A-8825-9FC33403A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1" t="5833" r="3629" b="5416"/>
          <a:stretch/>
        </p:blipFill>
        <p:spPr>
          <a:xfrm>
            <a:off x="822046" y="1985963"/>
            <a:ext cx="7034192" cy="4263784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B9B2D8E-86C3-6740-9647-D25DD8CC8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" t="1666" r="66754" b="94584"/>
          <a:stretch/>
        </p:blipFill>
        <p:spPr>
          <a:xfrm>
            <a:off x="997901" y="1674080"/>
            <a:ext cx="3557587" cy="2571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5EFEDA1-F9A3-1744-A2B5-039C28B59237}"/>
              </a:ext>
            </a:extLst>
          </p:cNvPr>
          <p:cNvSpPr txBox="1">
            <a:spLocks/>
          </p:cNvSpPr>
          <p:nvPr/>
        </p:nvSpPr>
        <p:spPr>
          <a:xfrm>
            <a:off x="8982805" y="1865740"/>
            <a:ext cx="2947482" cy="3126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1515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E17FD5-72F6-F74D-9F6E-66C6EA96D18B}"/>
              </a:ext>
            </a:extLst>
          </p:cNvPr>
          <p:cNvSpPr txBox="1">
            <a:spLocks/>
          </p:cNvSpPr>
          <p:nvPr/>
        </p:nvSpPr>
        <p:spPr>
          <a:xfrm>
            <a:off x="4361606" y="1683143"/>
            <a:ext cx="6627377" cy="349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>
                <a:latin typeface="PT Sans" panose="020B0503020203020204" pitchFamily="34" charset="77"/>
              </a:rPr>
              <a:t>Tableau Dashboard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873C1-90FA-7048-8838-573AAC13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59" y="1683144"/>
            <a:ext cx="2920453" cy="3491712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222E3E"/>
                </a:solidFill>
                <a:latin typeface="PT Sans" panose="020B0503020203020204" pitchFamily="34" charset="77"/>
              </a:rPr>
              <a:t>TOPIC MODELING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32FE07-3984-8741-9236-E119933BB919}"/>
              </a:ext>
            </a:extLst>
          </p:cNvPr>
          <p:cNvSpPr/>
          <p:nvPr/>
        </p:nvSpPr>
        <p:spPr>
          <a:xfrm>
            <a:off x="567832" y="3235864"/>
            <a:ext cx="22649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  <a:t>NON-NEGATIVE</a:t>
            </a:r>
            <a:b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</a:br>
            <a:r>
              <a:rPr lang="en-US" sz="2400" dirty="0">
                <a:solidFill>
                  <a:srgbClr val="222E3E"/>
                </a:solidFill>
                <a:latin typeface="Chalkduster" panose="03050602040202020205" pitchFamily="66" charset="77"/>
              </a:rPr>
              <a:t>MATRIX FACTORIZATION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F54D1D-0BC7-3344-BD8A-A85875A4F025}"/>
              </a:ext>
            </a:extLst>
          </p:cNvPr>
          <p:cNvSpPr txBox="1">
            <a:spLocks/>
          </p:cNvSpPr>
          <p:nvPr/>
        </p:nvSpPr>
        <p:spPr>
          <a:xfrm>
            <a:off x="4208489" y="188434"/>
            <a:ext cx="6949831" cy="50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-100" dirty="0">
                <a:solidFill>
                  <a:srgbClr val="222E3E"/>
                </a:solidFill>
                <a:latin typeface="Chalkduster" panose="03050602040202020205" pitchFamily="66" charset="77"/>
              </a:rPr>
              <a:t>TOPIC 1 :</a:t>
            </a:r>
          </a:p>
          <a:p>
            <a:endParaRPr lang="en-US" sz="2000" b="1" spc="-100" dirty="0">
              <a:solidFill>
                <a:schemeClr val="bg1"/>
              </a:solidFill>
              <a:latin typeface="PT Sans" panose="020B0503020203020204" pitchFamily="34" charset="77"/>
            </a:endParaRPr>
          </a:p>
          <a:p>
            <a:r>
              <a:rPr lang="en-US" sz="2000" b="1" spc="-100" dirty="0">
                <a:solidFill>
                  <a:schemeClr val="bg1"/>
                </a:solidFill>
                <a:latin typeface="PT Sans" panose="020B0503020203020204" pitchFamily="34" charset="77"/>
              </a:rPr>
              <a:t>Sweet,  Bitter,  Sugary,  Dark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D34FE-6956-8644-BC22-F504B765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12435">
            <a:off x="7505811" y="3179474"/>
            <a:ext cx="3594393" cy="25102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322A34C-951F-C443-839A-087F27831B19}"/>
              </a:ext>
            </a:extLst>
          </p:cNvPr>
          <p:cNvSpPr/>
          <p:nvPr/>
        </p:nvSpPr>
        <p:spPr>
          <a:xfrm>
            <a:off x="5817014" y="2002786"/>
            <a:ext cx="3083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-100" dirty="0">
                <a:solidFill>
                  <a:srgbClr val="222E3E"/>
                </a:solidFill>
                <a:highlight>
                  <a:srgbClr val="E2E2E2"/>
                </a:highlight>
                <a:latin typeface="PT Sans" panose="020B0503020203020204" pitchFamily="34" charset="77"/>
              </a:rPr>
              <a:t> “ CHOCOLATE” </a:t>
            </a:r>
            <a:r>
              <a:rPr lang="en-US" sz="3600" spc="-100" dirty="0">
                <a:solidFill>
                  <a:srgbClr val="E2E2E2"/>
                </a:solidFill>
                <a:highlight>
                  <a:srgbClr val="E2E2E2"/>
                </a:highlight>
                <a:latin typeface="PT Sans" panose="020B0503020203020204" pitchFamily="34" charset="77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BD8C52-D5E4-D147-A669-DBF6846C048E}"/>
              </a:ext>
            </a:extLst>
          </p:cNvPr>
          <p:cNvSpPr/>
          <p:nvPr/>
        </p:nvSpPr>
        <p:spPr>
          <a:xfrm>
            <a:off x="4282062" y="3005031"/>
            <a:ext cx="41836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</a:rPr>
              <a:t>Sweet,  Bitter,  Rich,  Sugary,  Dark,</a:t>
            </a:r>
          </a:p>
          <a:p>
            <a:r>
              <a:rPr lang="en-US" sz="24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</a:rPr>
              <a:t>and White</a:t>
            </a:r>
          </a:p>
        </p:txBody>
      </p:sp>
    </p:spTree>
    <p:extLst>
      <p:ext uri="{BB962C8B-B14F-4D97-AF65-F5344CB8AC3E}">
        <p14:creationId xmlns:p14="http://schemas.microsoft.com/office/powerpoint/2010/main" val="403984931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3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B420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308</Words>
  <Application>Microsoft Macintosh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Apple SD Gothic Neo</vt:lpstr>
      <vt:lpstr>Calibri</vt:lpstr>
      <vt:lpstr>Chalkduster</vt:lpstr>
      <vt:lpstr>Corbel</vt:lpstr>
      <vt:lpstr>PT Sans</vt:lpstr>
      <vt:lpstr>Wingdings 2</vt:lpstr>
      <vt:lpstr>Frame</vt:lpstr>
      <vt:lpstr>   Grocery and  Gourmet Food Products</vt:lpstr>
      <vt:lpstr>Model Goal</vt:lpstr>
      <vt:lpstr>DATA COLLECTION +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MODELING</vt:lpstr>
      <vt:lpstr>TOPIC MODELING</vt:lpstr>
      <vt:lpstr>TOPIC MODELING</vt:lpstr>
      <vt:lpstr>TOPIC MODELING</vt:lpstr>
      <vt:lpstr>TOPIC MODELING</vt:lpstr>
      <vt:lpstr>FURTHERMORE…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Confectionary Products, Teas and Coffees</dc:title>
  <dc:creator>J Patty</dc:creator>
  <cp:lastModifiedBy>jbpatty</cp:lastModifiedBy>
  <cp:revision>23</cp:revision>
  <dcterms:created xsi:type="dcterms:W3CDTF">2020-11-13T05:34:47Z</dcterms:created>
  <dcterms:modified xsi:type="dcterms:W3CDTF">2020-11-13T19:12:12Z</dcterms:modified>
</cp:coreProperties>
</file>